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1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Home.png"/>
          <p:cNvPicPr>
            <a:picLocks noChangeAspect="1"/>
          </p:cNvPicPr>
          <p:nvPr/>
        </p:nvPicPr>
        <p:blipFill>
          <a:blip r:embed="rId2"/>
          <a:srcRect t="-93973"/>
          <a:stretch>
            <a:fillRect/>
          </a:stretch>
        </p:blipFill>
        <p:spPr>
          <a:xfrm>
            <a:off x="179294" y="1183341"/>
            <a:ext cx="8787384" cy="527672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13" y="2168338"/>
            <a:ext cx="8307387" cy="1619250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513" y="3810000"/>
            <a:ext cx="8307387" cy="753036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DirectionalButtons-RightOnl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266" y="533400"/>
            <a:ext cx="752475" cy="3524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466850"/>
            <a:ext cx="8308039" cy="1128432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7224" y="2623296"/>
            <a:ext cx="4717676" cy="38312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3" y="2770187"/>
            <a:ext cx="3429093" cy="35768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182880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298140" y="1169894"/>
            <a:ext cx="3671047" cy="52760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2880" y="1169894"/>
            <a:ext cx="8787384" cy="210670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182880" y="3281082"/>
            <a:ext cx="8787384" cy="3174582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3329268"/>
            <a:ext cx="8346141" cy="1014132"/>
          </a:xfrm>
        </p:spPr>
        <p:txBody>
          <a:bodyPr anchor="b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4343399"/>
            <a:ext cx="8346141" cy="190976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3835212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0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182880" y="1179576"/>
            <a:ext cx="3671047" cy="220531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2015983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182880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VerticalTC.png"/>
          <p:cNvPicPr>
            <a:picLocks noChangeAspect="1"/>
          </p:cNvPicPr>
          <p:nvPr/>
        </p:nvPicPr>
        <p:blipFill>
          <a:blip r:embed="rId2"/>
          <a:srcRect t="-93650"/>
          <a:stretch>
            <a:fillRect/>
          </a:stretch>
        </p:blipFill>
        <p:spPr>
          <a:xfrm>
            <a:off x="7445188" y="1178128"/>
            <a:ext cx="1524000" cy="5275339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0705" y="1398494"/>
            <a:ext cx="1447800" cy="48499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1398494"/>
            <a:ext cx="6669087" cy="4849906"/>
          </a:xfrm>
        </p:spPr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2/19/13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" y="1179576"/>
            <a:ext cx="8787384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Picture 5" descr="DirectionalButtons-LeftOnlyOn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488" y="538163"/>
            <a:ext cx="752475" cy="352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8308975" cy="349175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TCFull.png"/>
          <p:cNvPicPr>
            <a:picLocks noChangeAspect="1"/>
          </p:cNvPicPr>
          <p:nvPr/>
        </p:nvPicPr>
        <p:blipFill>
          <a:blip r:embed="rId2"/>
          <a:srcRect l="-198711"/>
          <a:stretch>
            <a:fillRect/>
          </a:stretch>
        </p:blipFill>
        <p:spPr>
          <a:xfrm>
            <a:off x="177999" y="1179576"/>
            <a:ext cx="8788373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buClr>
                <a:schemeClr val="bg1"/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buClr>
                <a:schemeClr val="bg1"/>
              </a:buClr>
              <a:defRPr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SectionH.png"/>
          <p:cNvPicPr>
            <a:picLocks noChangeAspect="1"/>
          </p:cNvPicPr>
          <p:nvPr/>
        </p:nvPicPr>
        <p:blipFill>
          <a:blip r:embed="rId2"/>
          <a:srcRect r="-91875"/>
          <a:stretch>
            <a:fillRect/>
          </a:stretch>
        </p:blipFill>
        <p:spPr>
          <a:xfrm>
            <a:off x="182880" y="1179576"/>
            <a:ext cx="8785105" cy="527608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429000"/>
            <a:ext cx="6591300" cy="1371600"/>
          </a:xfrm>
        </p:spPr>
        <p:txBody>
          <a:bodyPr anchor="b" anchorCtr="0"/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4800599"/>
            <a:ext cx="6591300" cy="1066801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859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3214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859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752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752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2/19/13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2/19/13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Cap.png"/>
          <p:cNvPicPr>
            <a:picLocks noChangeAspect="1"/>
          </p:cNvPicPr>
          <p:nvPr/>
        </p:nvPicPr>
        <p:blipFill>
          <a:blip r:embed="rId2"/>
          <a:srcRect b="-135871"/>
          <a:stretch>
            <a:fillRect/>
          </a:stretch>
        </p:blipFill>
        <p:spPr>
          <a:xfrm>
            <a:off x="182880" y="1179575"/>
            <a:ext cx="4228522" cy="5274037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369794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2341" y="1600200"/>
            <a:ext cx="4101353" cy="4652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3697941" cy="3415834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600"/>
              </a:spcBef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2.png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925" y="2770188"/>
            <a:ext cx="8308975" cy="3478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CE38E4D-051A-41E1-86A4-E56916468FD0}" type="datetimeFigureOut">
              <a:rPr lang="en-US" smtClean="0"/>
              <a:t>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HomeButton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52450" y="526116"/>
            <a:ext cx="457200" cy="352425"/>
          </a:xfrm>
          <a:prstGeom prst="rect">
            <a:avLst/>
          </a:prstGeom>
        </p:spPr>
      </p:pic>
      <p:pic>
        <p:nvPicPr>
          <p:cNvPr id="10" name="Picture 9" descr="DirectionalButtons-Full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826188" y="526116"/>
            <a:ext cx="752475" cy="3524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Properties of Water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848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compounds dissolve in 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different substances are able to dissolve in water, making it an important </a:t>
            </a:r>
            <a:r>
              <a:rPr lang="en-US" b="1" dirty="0" smtClean="0"/>
              <a:t>solvent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polarity of water is a big reason for this. </a:t>
            </a:r>
          </a:p>
          <a:p>
            <a:r>
              <a:rPr lang="en-US" dirty="0" smtClean="0"/>
              <a:t>Water is able to dissolve ionic compounds and polar molecules.</a:t>
            </a:r>
          </a:p>
          <a:p>
            <a:r>
              <a:rPr lang="en-US" dirty="0" smtClean="0"/>
              <a:t>This plays a very important role in dissolving sugars, salts, and proteins in bodily fluids (ex. blood). </a:t>
            </a:r>
          </a:p>
        </p:txBody>
      </p:sp>
    </p:spTree>
    <p:extLst>
      <p:ext uri="{BB962C8B-B14F-4D97-AF65-F5344CB8AC3E}">
        <p14:creationId xmlns:p14="http://schemas.microsoft.com/office/powerpoint/2010/main" val="4217410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Cohesion and Surface 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hydrogen bonds between water molecules cause water molecules to stick to each other. </a:t>
            </a:r>
          </a:p>
          <a:p>
            <a:r>
              <a:rPr lang="en-US" dirty="0" smtClean="0"/>
              <a:t>This is called </a:t>
            </a:r>
            <a:r>
              <a:rPr lang="en-US" b="1" dirty="0" smtClean="0"/>
              <a:t>cohesion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This is why water often beads up on surfaces</a:t>
            </a:r>
          </a:p>
          <a:p>
            <a:r>
              <a:rPr lang="en-US" dirty="0" smtClean="0"/>
              <a:t>This also produces surface tension which acts like a skin on the surface of water.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58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Tension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53" y="2921155"/>
            <a:ext cx="4065953" cy="27106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9090" y="2352885"/>
            <a:ext cx="381000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9558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Adhesion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polar nature of water also allows water to stick to other substances</a:t>
            </a:r>
          </a:p>
          <a:p>
            <a:r>
              <a:rPr lang="en-US" dirty="0" smtClean="0"/>
              <a:t>This is called adhesion</a:t>
            </a:r>
          </a:p>
          <a:p>
            <a:r>
              <a:rPr lang="en-US" dirty="0" smtClean="0"/>
              <a:t>This is very important for water transport through plants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1532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Adhesion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0" y="2997258"/>
            <a:ext cx="3937000" cy="2755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9600" y="2111585"/>
            <a:ext cx="22479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749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is a Polar Molecule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shape of a water molecule makes it looks like mickey mouse</a:t>
            </a:r>
          </a:p>
          <a:p>
            <a:r>
              <a:rPr lang="en-US" dirty="0" smtClean="0"/>
              <a:t>The oxygen side of the molecule has a slightly negative charge</a:t>
            </a:r>
          </a:p>
          <a:p>
            <a:r>
              <a:rPr lang="en-US" dirty="0" smtClean="0"/>
              <a:t>The hydrogen side of the molecule has a slightly positive charge</a:t>
            </a:r>
          </a:p>
          <a:p>
            <a:r>
              <a:rPr lang="en-US" dirty="0" smtClean="0"/>
              <a:t>This results in water being considered a polar molecule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049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Molecule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7065" y="2172501"/>
            <a:ext cx="3505818" cy="401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538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molecules form hydrogen bonds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slightly positive hydrogen atoms in the water molecule are able to attract the slightly negative oxygen atom of another water molecule</a:t>
            </a:r>
          </a:p>
          <a:p>
            <a:r>
              <a:rPr lang="en-US" dirty="0" smtClean="0"/>
              <a:t>This type of attraction forms a </a:t>
            </a:r>
            <a:r>
              <a:rPr lang="en-US" b="1" dirty="0" smtClean="0"/>
              <a:t>hydrogen bond</a:t>
            </a:r>
          </a:p>
          <a:p>
            <a:r>
              <a:rPr lang="en-US" dirty="0" smtClean="0"/>
              <a:t>Hydrogen bonds between water molecules are the cause of many important properties of water that are essential to life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502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Hydrogen Bonds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0458" y="2750169"/>
            <a:ext cx="3175000" cy="314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847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Specific Heat Capacity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hydrogen bonds cause water to have a high </a:t>
            </a:r>
            <a:r>
              <a:rPr lang="en-US" b="1" dirty="0" smtClean="0"/>
              <a:t>specific heat capacity</a:t>
            </a:r>
            <a:r>
              <a:rPr lang="en-US" dirty="0" smtClean="0"/>
              <a:t>. </a:t>
            </a:r>
          </a:p>
          <a:p>
            <a:r>
              <a:rPr lang="en-US" dirty="0" smtClean="0"/>
              <a:t>Specific heat capacity is how resistant a substances is to changes in temperature</a:t>
            </a:r>
          </a:p>
          <a:p>
            <a:r>
              <a:rPr lang="en-US" dirty="0" smtClean="0"/>
              <a:t>This high specific heat capacity is very important to regulating our body temperatures.</a:t>
            </a:r>
          </a:p>
          <a:p>
            <a:r>
              <a:rPr lang="en-US" dirty="0" smtClean="0"/>
              <a:t>Think about what would happen if water did not have such a high specific heat capacity.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822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boiling 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Water boils at 212 F or 100 C</a:t>
            </a:r>
          </a:p>
          <a:p>
            <a:r>
              <a:rPr lang="en-US" dirty="0" smtClean="0"/>
              <a:t>This is fairly high boiling point compared to other substances</a:t>
            </a:r>
          </a:p>
          <a:p>
            <a:r>
              <a:rPr lang="en-US" dirty="0" smtClean="0"/>
              <a:t>This is also due to the hydrogen bonds formed between water molecules</a:t>
            </a:r>
          </a:p>
          <a:p>
            <a:r>
              <a:rPr lang="en-US" dirty="0" smtClean="0"/>
              <a:t>About 70% of the Earth is covered in water. </a:t>
            </a:r>
          </a:p>
          <a:p>
            <a:r>
              <a:rPr lang="en-US" dirty="0" smtClean="0"/>
              <a:t>The human body is 60 to 70% water.</a:t>
            </a:r>
          </a:p>
          <a:p>
            <a:r>
              <a:rPr lang="en-US" dirty="0" smtClean="0"/>
              <a:t>Why might the high boiling point of water be important to life?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595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Typically, the solid form of a substance will sink when placed in the liquid form of a substance. </a:t>
            </a:r>
          </a:p>
          <a:p>
            <a:r>
              <a:rPr lang="en-US" dirty="0" smtClean="0"/>
              <a:t>This is because the solid form of a substance usually has a higher density than the liquid form. </a:t>
            </a:r>
          </a:p>
          <a:p>
            <a:r>
              <a:rPr lang="en-US" dirty="0" smtClean="0"/>
              <a:t>Water is a unique substance because it’s liquid form has a higher density than its solid form (ice). </a:t>
            </a:r>
          </a:p>
          <a:p>
            <a:r>
              <a:rPr lang="en-US" dirty="0" smtClean="0"/>
              <a:t>What would happen if ice did not float on liquid water?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563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Density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0821" y="2266068"/>
            <a:ext cx="2251893" cy="33891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5196" y="3308886"/>
            <a:ext cx="40602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unique occurrence is caused by the hydrogen bonds formed between water molecules.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0486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po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Expo">
      <a:maj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Expo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3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93000"/>
                <a:satMod val="130000"/>
              </a:schemeClr>
            </a:gs>
            <a:gs pos="60000">
              <a:schemeClr val="phClr">
                <a:tint val="80000"/>
                <a:shade val="93000"/>
                <a:satMod val="130000"/>
              </a:schemeClr>
            </a:gs>
            <a:gs pos="100000">
              <a:schemeClr val="phClr"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34925" cap="flat" cmpd="sng" algn="ctr"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86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C0C0C0">
                <a:alpha val="75000"/>
              </a:srgbClr>
            </a:innerShdw>
            <a:outerShdw blurRad="63500" dist="38100" dir="5400000" sx="105000" sy="105000" algn="br" rotWithShape="0">
              <a:srgbClr val="000000">
                <a:alpha val="30000"/>
              </a:srgbClr>
            </a:outerShdw>
          </a:effectLst>
        </a:effectStyle>
        <a:effectStyle>
          <a:effectLst>
            <a:innerShdw blurRad="50800" dist="25400" dir="16200000">
              <a:srgbClr val="C0C0C0">
                <a:alpha val="75000"/>
              </a:srgbClr>
            </a:innerShdw>
            <a:reflection blurRad="63500" stA="40000" endPos="50000" dist="127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71</TotalTime>
  <Words>470</Words>
  <Application>Microsoft Macintosh PowerPoint</Application>
  <PresentationFormat>On-screen Show (4:3)</PresentationFormat>
  <Paragraphs>47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Expo</vt:lpstr>
      <vt:lpstr>Properties of Water</vt:lpstr>
      <vt:lpstr>Water is a Polar Molecule</vt:lpstr>
      <vt:lpstr>Water Molecule</vt:lpstr>
      <vt:lpstr>Water molecules form hydrogen bonds</vt:lpstr>
      <vt:lpstr>Hydrogen Bonds</vt:lpstr>
      <vt:lpstr>High Specific Heat Capacity</vt:lpstr>
      <vt:lpstr>High boiling point</vt:lpstr>
      <vt:lpstr>Density</vt:lpstr>
      <vt:lpstr>Density</vt:lpstr>
      <vt:lpstr>Many compounds dissolve in water</vt:lpstr>
      <vt:lpstr>Cohesion and Surface Tension</vt:lpstr>
      <vt:lpstr>Surface Tension</vt:lpstr>
      <vt:lpstr>Adhesion</vt:lpstr>
      <vt:lpstr>Adhesion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Properties of Water</dc:title>
  <dc:creator>MORANTZ, CHARLES</dc:creator>
  <cp:lastModifiedBy>MORANTZ, CHARLES</cp:lastModifiedBy>
  <cp:revision>11</cp:revision>
  <dcterms:created xsi:type="dcterms:W3CDTF">2013-02-19T14:30:54Z</dcterms:created>
  <dcterms:modified xsi:type="dcterms:W3CDTF">2013-02-19T15:42:01Z</dcterms:modified>
</cp:coreProperties>
</file>